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8" r:id="rId20"/>
    <p:sldId id="277" r:id="rId21"/>
    <p:sldId id="286" r:id="rId22"/>
    <p:sldId id="285" r:id="rId23"/>
    <p:sldId id="279" r:id="rId24"/>
    <p:sldId id="280" r:id="rId25"/>
    <p:sldId id="281" r:id="rId26"/>
    <p:sldId id="283" r:id="rId27"/>
    <p:sldId id="284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96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9116B-249C-46C3-BBD4-BD4A6363A603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18876-EBD4-432B-B0F7-4B92933365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9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ED24-56BD-4ECA-9318-6BD8A537D5D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10574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加热模型 与</a:t>
            </a:r>
            <a:r>
              <a:rPr lang="en-US" altLang="zh-CN" dirty="0" smtClean="0"/>
              <a:t>2019Raunera fig7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</a:t>
            </a:r>
            <a:r>
              <a:rPr lang="zh-CN" altLang="en-US" dirty="0"/>
              <a:t>一样，我们的</a:t>
            </a:r>
            <a:r>
              <a:rPr lang="en-US" altLang="zh-CN" dirty="0" err="1"/>
              <a:t>nu_st</a:t>
            </a:r>
            <a:r>
              <a:rPr lang="zh-CN" altLang="en-US" dirty="0"/>
              <a:t>略高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15" y="2472612"/>
            <a:ext cx="8401248" cy="5542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751" y="2243327"/>
            <a:ext cx="5609003" cy="46146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复电导率公式（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test_EM_medium_model</a:t>
            </a:r>
            <a:r>
              <a:rPr lang="en-US" altLang="zh-CN" dirty="0" smtClean="0"/>
              <a:t>/test_sigma_2019Rauner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smtClean="0"/>
              <a:t>可见一致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630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下左图是</a:t>
            </a:r>
            <a:r>
              <a:rPr lang="en-US" altLang="zh-CN" dirty="0"/>
              <a:t>PER for </a:t>
            </a:r>
            <a:r>
              <a:rPr lang="en-US" altLang="zh-CN" dirty="0" smtClean="0"/>
              <a:t>2018Jainb </a:t>
            </a:r>
            <a:r>
              <a:rPr lang="en-US" altLang="zh-CN" dirty="0"/>
              <a:t>case in 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2018Jain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fig45</a:t>
            </a:r>
            <a:r>
              <a:rPr lang="zh-CN" altLang="en-US" dirty="0" smtClean="0"/>
              <a:t>对比。同样颜色的实线与虚线差不多，但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复现的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在多数情况下要小一些。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没必要去纠结</a:t>
            </a:r>
            <a:r>
              <a:rPr lang="en-US" altLang="zh-CN" dirty="0" smtClean="0">
                <a:solidFill>
                  <a:srgbClr val="FF0000"/>
                </a:solidFill>
              </a:rPr>
              <a:t>Jain</a:t>
            </a:r>
            <a:r>
              <a:rPr lang="zh-CN" altLang="en-US" dirty="0" smtClean="0">
                <a:solidFill>
                  <a:srgbClr val="FF0000"/>
                </a:solidFill>
              </a:rPr>
              <a:t>到底是怎样实现的，</a:t>
            </a:r>
            <a:r>
              <a:rPr lang="en-US" altLang="zh-CN" dirty="0" smtClean="0">
                <a:solidFill>
                  <a:srgbClr val="FF0000"/>
                </a:solidFill>
              </a:rPr>
              <a:t>SAD</a:t>
            </a:r>
            <a:r>
              <a:rPr lang="zh-CN" altLang="en-US" dirty="0" smtClean="0">
                <a:solidFill>
                  <a:srgbClr val="FF0000"/>
                </a:solidFill>
              </a:rPr>
              <a:t>大致没错就行。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lvl="1" indent="-342900">
              <a:buAutoNum type="arabicPeriod"/>
            </a:pPr>
            <a:r>
              <a:rPr lang="en-US" altLang="zh-CN" dirty="0" err="1" smtClean="0"/>
              <a:t>loglog</a:t>
            </a:r>
            <a:r>
              <a:rPr lang="zh-CN" altLang="en-US" dirty="0" smtClean="0"/>
              <a:t>后看上去差别不大，但实际上差别很大，即没能复现出来数值，只复现出了结构，大致在这个范围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94341" y="1808326"/>
            <a:ext cx="9203317" cy="4853731"/>
            <a:chOff x="1116403" y="1648476"/>
            <a:chExt cx="10171428" cy="52095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403" y="1648476"/>
              <a:ext cx="10171428" cy="520952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70176" y="1984918"/>
              <a:ext cx="5473824" cy="446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8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下图是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中常用变压器模型的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，和</a:t>
            </a:r>
            <a:r>
              <a:rPr lang="en-US" altLang="zh-CN" dirty="0" smtClean="0"/>
              <a:t>PER for 2018Jainb case</a:t>
            </a:r>
            <a:r>
              <a:rPr lang="zh-CN" altLang="en-US" dirty="0" smtClean="0"/>
              <a:t>的对比。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可见在</a:t>
            </a:r>
            <a:r>
              <a:rPr lang="en-US" altLang="zh-CN" dirty="0" smtClean="0"/>
              <a:t>1MHz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 SAD</a:t>
            </a:r>
            <a:r>
              <a:rPr lang="zh-CN" altLang="en-US" dirty="0" smtClean="0"/>
              <a:t>中常用变压器模型得到的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/>
              <a:t>更</a:t>
            </a:r>
            <a:r>
              <a:rPr lang="zh-CN" altLang="en-US" dirty="0" smtClean="0"/>
              <a:t>小。（如果使用不带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的较小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PER</a:t>
            </a:r>
            <a:r>
              <a:rPr lang="zh-CN" altLang="en-US" dirty="0" smtClean="0"/>
              <a:t>会更小）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下右图更明显可见，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stoc</a:t>
            </a:r>
            <a:r>
              <a:rPr lang="zh-CN" altLang="en-US" dirty="0" smtClean="0"/>
              <a:t>两段分段等处理，导致显著的非物理跳变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" y="2780401"/>
            <a:ext cx="6321742" cy="4690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82775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15201"/>
              </p:ext>
            </p:extLst>
          </p:nvPr>
        </p:nvGraphicFramePr>
        <p:xfrm>
          <a:off x="1254735" y="3429000"/>
          <a:ext cx="93157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7864">
                  <a:extLst>
                    <a:ext uri="{9D8B030D-6E8A-4147-A177-3AD203B41FA5}">
                      <a16:colId xmlns:a16="http://schemas.microsoft.com/office/drawing/2014/main" val="70812989"/>
                    </a:ext>
                  </a:extLst>
                </a:gridCol>
                <a:gridCol w="4657864">
                  <a:extLst>
                    <a:ext uri="{9D8B030D-6E8A-4147-A177-3AD203B41FA5}">
                      <a16:colId xmlns:a16="http://schemas.microsoft.com/office/drawing/2014/main" val="876887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 [Ω]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7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Experiment [&lt;2018jainb&gt;, &lt;2015kraus&gt;]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465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Transformer model [&lt;2018jainb&gt;]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37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Multi-filament model [&lt;2018jainb&gt;]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13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以前的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FEM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70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transformer_2018Jainb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899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(Rp-1)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65348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ELISE</a:t>
            </a:r>
            <a:r>
              <a:rPr lang="zh-CN" altLang="en-US" dirty="0" smtClean="0"/>
              <a:t>典型参数</a:t>
            </a:r>
            <a:r>
              <a:rPr lang="en-US" altLang="zh-CN" dirty="0" smtClean="0"/>
              <a:t>1e18, 9, 1MHz, 0.3Pa, 1200K</a:t>
            </a:r>
            <a:r>
              <a:rPr lang="zh-CN" altLang="en-US" dirty="0" smtClean="0"/>
              <a:t>下，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的变压器模型结果要小。不清楚为什么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结果要小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如果使用较小的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，将会导致更小的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，几乎是成正比。待后文对比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对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影响。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FEM model</a:t>
            </a:r>
            <a:r>
              <a:rPr lang="zh-CN" altLang="en-US" dirty="0" smtClean="0"/>
              <a:t>得到的结果可能还不如变压器模型，为什么？有可能是因为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ne</a:t>
            </a:r>
            <a:r>
              <a:rPr lang="zh-CN" altLang="en-US" dirty="0" smtClean="0"/>
              <a:t>值太大了。</a:t>
            </a: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997148"/>
              </p:ext>
            </p:extLst>
          </p:nvPr>
        </p:nvGraphicFramePr>
        <p:xfrm>
          <a:off x="4808215" y="5118526"/>
          <a:ext cx="1511504" cy="73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3" imgW="965160" imgH="469800" progId="Equation.DSMT4">
                  <p:embed/>
                </p:oleObj>
              </mc:Choice>
              <mc:Fallback>
                <p:oleObj name="Equation" r:id="rId3" imgW="965160" imgH="469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215" y="5118526"/>
                        <a:ext cx="1511504" cy="73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974223"/>
              </p:ext>
            </p:extLst>
          </p:nvPr>
        </p:nvGraphicFramePr>
        <p:xfrm>
          <a:off x="5198817" y="5854390"/>
          <a:ext cx="20066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5" imgW="1244520" imgH="469800" progId="Equation.DSMT4">
                  <p:embed/>
                </p:oleObj>
              </mc:Choice>
              <mc:Fallback>
                <p:oleObj name="Equation" r:id="rId5" imgW="1244520" imgH="469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8817" y="5854390"/>
                        <a:ext cx="20066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45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691113"/>
            <a:ext cx="6298163" cy="2580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Ar</a:t>
            </a:r>
            <a:r>
              <a:rPr lang="zh-CN" altLang="en-US" dirty="0" smtClean="0"/>
              <a:t>截面（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39" y="2720297"/>
            <a:ext cx="4141165" cy="3102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24" y="4297217"/>
            <a:ext cx="3497172" cy="261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7" y="4271503"/>
            <a:ext cx="3591293" cy="2690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31" y="1219330"/>
            <a:ext cx="4167173" cy="10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9" y="3119988"/>
            <a:ext cx="7670277" cy="35924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784" y="2985795"/>
            <a:ext cx="4050792" cy="29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3639" y="2985795"/>
            <a:ext cx="4022794" cy="2976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8646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4017" y="3284376"/>
            <a:ext cx="4952092" cy="3573624"/>
            <a:chOff x="0" y="2019394"/>
            <a:chExt cx="7051480" cy="4838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78658"/>
              <a:ext cx="7051480" cy="45793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429" y="2019394"/>
              <a:ext cx="5553015" cy="427877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当使用相同的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作为输入，所使用解析电磁模型计算得到的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基本一致，</a:t>
            </a:r>
            <a:r>
              <a:rPr lang="en-US" altLang="zh-CN" dirty="0" smtClean="0"/>
              <a:t>Lind/Lm</a:t>
            </a:r>
            <a:r>
              <a:rPr lang="zh-CN" altLang="en-US" dirty="0" smtClean="0"/>
              <a:t>也基本值，因此认为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的解析电磁模型实现</a:t>
            </a:r>
            <a:r>
              <a:rPr lang="en-US" altLang="zh-CN" dirty="0" smtClean="0"/>
              <a:t>ok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对比可知，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的差异是由于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计算的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 fig7.3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不一致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88" y="3183673"/>
            <a:ext cx="5232206" cy="3674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1350" y="2360646"/>
            <a:ext cx="4359360" cy="46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29000"/>
            <a:ext cx="4746607" cy="3429000"/>
            <a:chOff x="128608" y="2640563"/>
            <a:chExt cx="5733122" cy="4217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8" y="2820388"/>
              <a:ext cx="5733122" cy="40376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579" y="2640563"/>
              <a:ext cx="5451096" cy="379755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058066" y="3429000"/>
            <a:ext cx="4075867" cy="3429000"/>
            <a:chOff x="6271261" y="2651273"/>
            <a:chExt cx="5733122" cy="42067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1261" y="2820388"/>
              <a:ext cx="5733122" cy="40376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9169" y="2651273"/>
              <a:ext cx="5450400" cy="379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的图</a:t>
            </a:r>
            <a:r>
              <a:rPr lang="en-US" altLang="zh-CN" dirty="0" smtClean="0"/>
              <a:t>7.8</a:t>
            </a:r>
            <a:r>
              <a:rPr lang="zh-CN" altLang="en-US" dirty="0" smtClean="0"/>
              <a:t>，右侧坐标轴是错的。</a:t>
            </a:r>
            <a:r>
              <a:rPr lang="zh-CN" altLang="en-US" dirty="0" smtClean="0">
                <a:solidFill>
                  <a:srgbClr val="FF0000"/>
                </a:solidFill>
              </a:rPr>
              <a:t>大致是一致的</a:t>
            </a:r>
            <a:r>
              <a:rPr lang="zh-CN" altLang="en-US" dirty="0" smtClean="0"/>
              <a:t>，可以接受。</a:t>
            </a:r>
            <a:r>
              <a:rPr lang="en-US" altLang="zh-CN" dirty="0" err="1"/>
              <a:t>Ip</a:t>
            </a:r>
            <a:r>
              <a:rPr lang="zh-CN" altLang="en-US" dirty="0"/>
              <a:t>与</a:t>
            </a:r>
            <a:r>
              <a:rPr lang="en-US" altLang="zh-CN" dirty="0" err="1"/>
              <a:t>Rp</a:t>
            </a:r>
            <a:r>
              <a:rPr lang="zh-CN" altLang="en-US" dirty="0"/>
              <a:t>会有微小差别，为什么？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在高密度等离子体中，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推导的</a:t>
            </a:r>
            <a:r>
              <a:rPr lang="en-US" altLang="zh-CN" dirty="0" smtClean="0"/>
              <a:t>low pressure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表达式，的确更接近解析电磁模型的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表达式。而变压器模型常用的良导体假设下涡流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表达式，会偏差较大。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使用集肤深度为</a:t>
            </a:r>
            <a:r>
              <a:rPr lang="en-US" altLang="zh-CN" dirty="0" smtClean="0"/>
              <a:t>collision-less</a:t>
            </a:r>
            <a:r>
              <a:rPr lang="zh-CN" altLang="en-US" dirty="0" smtClean="0"/>
              <a:t>，但换用集肤深度后，左下图中紫红线变为绿线，影响不大。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62" y="1529331"/>
            <a:ext cx="2819048" cy="18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840" y="3395998"/>
            <a:ext cx="4770003" cy="35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：在高电子密度时，式</a:t>
            </a:r>
            <a:r>
              <a:rPr lang="en-US" altLang="zh-CN" dirty="0" smtClean="0"/>
              <a:t>7.35</a:t>
            </a:r>
            <a:r>
              <a:rPr lang="zh-CN" altLang="en-US" dirty="0" smtClean="0"/>
              <a:t>成立，即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5" y="3429000"/>
            <a:ext cx="4775012" cy="3577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64" y="665332"/>
            <a:ext cx="7515062" cy="29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" y="5019905"/>
            <a:ext cx="1419048" cy="18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03" y="2689279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test_transformer_model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err="1" smtClean="0"/>
              <a:t>test_Rp_PER_Ar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随密度增大，</a:t>
            </a:r>
            <a:r>
              <a:rPr lang="en-US" altLang="zh-CN" dirty="0" smtClean="0"/>
              <a:t>SAD-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（黄线）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关系来看</a:t>
            </a:r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831704"/>
              </p:ext>
            </p:extLst>
          </p:nvPr>
        </p:nvGraphicFramePr>
        <p:xfrm>
          <a:off x="10696382" y="4293373"/>
          <a:ext cx="96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5" imgW="965160" imgH="469800" progId="Equation.DSMT4">
                  <p:embed/>
                </p:oleObj>
              </mc:Choice>
              <mc:Fallback>
                <p:oleObj name="Equation" r:id="rId5" imgW="9651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6382" y="4293373"/>
                        <a:ext cx="965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6917690" y="517533"/>
            <a:ext cx="5274310" cy="7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526"/>
            <a:ext cx="6096761" cy="4567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35" y="2154000"/>
            <a:ext cx="6279000" cy="470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9712" y="208229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L_calculate_inductance.m</a:t>
            </a:r>
            <a:endParaRPr lang="en-US" altLang="zh-CN" dirty="0" smtClean="0"/>
          </a:p>
          <a:p>
            <a:r>
              <a:rPr lang="zh-CN" altLang="en-US" dirty="0" smtClean="0"/>
              <a:t>可见，经过长冈系数做有限长度校正，结果仍大致与</a:t>
            </a:r>
            <a:r>
              <a:rPr lang="en-US" altLang="zh-CN" dirty="0" smtClean="0"/>
              <a:t>n</a:t>
            </a:r>
            <a:r>
              <a:rPr lang="zh-CN" altLang="en-US" dirty="0" smtClean="0"/>
              <a:t>成线性关系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但下图中</a:t>
            </a:r>
            <a:r>
              <a:rPr lang="en-US" altLang="zh-CN" dirty="0" smtClean="0"/>
              <a:t>n</a:t>
            </a:r>
            <a:r>
              <a:rPr lang="zh-CN" altLang="en-US" dirty="0" smtClean="0"/>
              <a:t>过大，缺乏参考价值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61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154"/>
          <p:cNvGrpSpPr/>
          <p:nvPr/>
        </p:nvGrpSpPr>
        <p:grpSpPr>
          <a:xfrm>
            <a:off x="8149338" y="-2267408"/>
            <a:ext cx="5853176" cy="12482917"/>
            <a:chOff x="8079394" y="-1183675"/>
            <a:chExt cx="5853176" cy="12482917"/>
          </a:xfrm>
        </p:grpSpPr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6411" y="2471870"/>
              <a:ext cx="4233334" cy="331183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667" y="5164009"/>
              <a:ext cx="4410903" cy="241263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4260" y="-1157496"/>
              <a:ext cx="4334572" cy="3756843"/>
            </a:xfrm>
            <a:prstGeom prst="rect">
              <a:avLst/>
            </a:prstGeom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1174" y="7542399"/>
              <a:ext cx="3240744" cy="3756843"/>
            </a:xfrm>
            <a:prstGeom prst="rect">
              <a:avLst/>
            </a:prstGeom>
          </p:spPr>
        </p:pic>
        <p:cxnSp>
          <p:nvCxnSpPr>
            <p:cNvPr id="75" name="直接连接符 74"/>
            <p:cNvCxnSpPr/>
            <p:nvPr/>
          </p:nvCxnSpPr>
          <p:spPr>
            <a:xfrm flipV="1">
              <a:off x="10590073" y="812914"/>
              <a:ext cx="0" cy="64071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11368951" y="150618"/>
              <a:ext cx="0" cy="70694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10351685" y="780539"/>
              <a:ext cx="0" cy="76295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11844556" y="790311"/>
              <a:ext cx="0" cy="81936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0289" y="3004679"/>
              <a:ext cx="2397884" cy="2080906"/>
            </a:xfrm>
            <a:prstGeom prst="rect">
              <a:avLst/>
            </a:prstGeom>
          </p:spPr>
        </p:pic>
        <p:cxnSp>
          <p:nvCxnSpPr>
            <p:cNvPr id="85" name="直接连接符 84"/>
            <p:cNvCxnSpPr/>
            <p:nvPr/>
          </p:nvCxnSpPr>
          <p:spPr>
            <a:xfrm>
              <a:off x="10351685" y="2291107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>
              <a:off x="10349792" y="7129807"/>
              <a:ext cx="240281" cy="180473"/>
              <a:chOff x="10337760" y="6010866"/>
              <a:chExt cx="399830" cy="180473"/>
            </a:xfrm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直接连接符 107"/>
            <p:cNvCxnSpPr/>
            <p:nvPr/>
          </p:nvCxnSpPr>
          <p:spPr>
            <a:xfrm>
              <a:off x="11368951" y="2291107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11607339" y="2291107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0600932" y="2291370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10839320" y="2333147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1079212" y="2359683"/>
              <a:ext cx="2383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组合 116"/>
            <p:cNvGrpSpPr/>
            <p:nvPr/>
          </p:nvGrpSpPr>
          <p:grpSpPr>
            <a:xfrm>
              <a:off x="10587009" y="6928056"/>
              <a:ext cx="240281" cy="180473"/>
              <a:chOff x="10337760" y="6010866"/>
              <a:chExt cx="399830" cy="180473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10838373" y="6928056"/>
              <a:ext cx="240281" cy="180473"/>
              <a:chOff x="10337760" y="6010866"/>
              <a:chExt cx="399830" cy="180473"/>
            </a:xfrm>
          </p:grpSpPr>
          <p:cxnSp>
            <p:nvCxnSpPr>
              <p:cNvPr id="121" name="直接连接符 120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11089389" y="6928055"/>
              <a:ext cx="240281" cy="180473"/>
              <a:chOff x="10337760" y="6010866"/>
              <a:chExt cx="399830" cy="180473"/>
            </a:xfrm>
          </p:grpSpPr>
          <p:cxnSp>
            <p:nvCxnSpPr>
              <p:cNvPr id="124" name="直接连接符 123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组合 125"/>
            <p:cNvGrpSpPr/>
            <p:nvPr/>
          </p:nvGrpSpPr>
          <p:grpSpPr>
            <a:xfrm>
              <a:off x="11376073" y="7129807"/>
              <a:ext cx="240281" cy="180473"/>
              <a:chOff x="10337760" y="6010866"/>
              <a:chExt cx="399830" cy="180473"/>
            </a:xfrm>
          </p:grpSpPr>
          <p:cxnSp>
            <p:nvCxnSpPr>
              <p:cNvPr id="127" name="直接连接符 126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/>
            <p:cNvGrpSpPr/>
            <p:nvPr/>
          </p:nvGrpSpPr>
          <p:grpSpPr>
            <a:xfrm>
              <a:off x="11595077" y="7129807"/>
              <a:ext cx="240281" cy="180473"/>
              <a:chOff x="10337760" y="6010866"/>
              <a:chExt cx="399830" cy="180473"/>
            </a:xfrm>
          </p:grpSpPr>
          <p:cxnSp>
            <p:nvCxnSpPr>
              <p:cNvPr id="130" name="直接连接符 129"/>
              <p:cNvCxnSpPr/>
              <p:nvPr/>
            </p:nvCxnSpPr>
            <p:spPr>
              <a:xfrm>
                <a:off x="10337760" y="6101103"/>
                <a:ext cx="39983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10708094" y="6010866"/>
                <a:ext cx="0" cy="1804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矩形 133"/>
            <p:cNvSpPr/>
            <p:nvPr/>
          </p:nvSpPr>
          <p:spPr>
            <a:xfrm>
              <a:off x="8079394" y="-1183675"/>
              <a:ext cx="2149677" cy="7067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8" name="直接连接符 147"/>
            <p:cNvCxnSpPr/>
            <p:nvPr/>
          </p:nvCxnSpPr>
          <p:spPr>
            <a:xfrm flipV="1">
              <a:off x="10542367" y="5366084"/>
              <a:ext cx="0" cy="40547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V="1">
              <a:off x="11124177" y="5366083"/>
              <a:ext cx="0" cy="40547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2520048" y="-1183675"/>
            <a:ext cx="4340960" cy="9082182"/>
            <a:chOff x="3582111" y="-1368085"/>
            <a:chExt cx="4340960" cy="90821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737" y="4402267"/>
              <a:ext cx="4233334" cy="331183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/>
            <a:srcRect t="31543" r="43054" b="3298"/>
            <a:stretch/>
          </p:blipFill>
          <p:spPr>
            <a:xfrm>
              <a:off x="4940457" y="261632"/>
              <a:ext cx="2538038" cy="415452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6073" y="-1368085"/>
              <a:ext cx="2721690" cy="2358932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>
            <a:xfrm flipV="1">
              <a:off x="6822931" y="-710315"/>
              <a:ext cx="0" cy="74114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305574" y="-794536"/>
              <a:ext cx="0" cy="74956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6119551" y="-156862"/>
              <a:ext cx="0" cy="6858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7058399" y="-710315"/>
              <a:ext cx="0" cy="74114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289372" y="3933875"/>
              <a:ext cx="64970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173228" y="2173254"/>
              <a:ext cx="64970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5915011" y="-80392"/>
              <a:ext cx="0" cy="6858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5646305" y="-265146"/>
              <a:ext cx="0" cy="70427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7407882" y="157982"/>
              <a:ext cx="0" cy="6858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3615" y="4935076"/>
              <a:ext cx="2397884" cy="2080906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8629" y="-1028074"/>
              <a:ext cx="1920315" cy="2018921"/>
            </a:xfrm>
            <a:prstGeom prst="rect">
              <a:avLst/>
            </a:prstGeom>
          </p:spPr>
        </p:pic>
        <p:sp>
          <p:nvSpPr>
            <p:cNvPr id="133" name="矩形 132"/>
            <p:cNvSpPr/>
            <p:nvPr/>
          </p:nvSpPr>
          <p:spPr>
            <a:xfrm>
              <a:off x="3582111" y="-951618"/>
              <a:ext cx="674945" cy="2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6247" y="66956"/>
            <a:ext cx="324720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实验数据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2009McNeely</a:t>
            </a:r>
            <a:r>
              <a:rPr lang="zh-CN" altLang="en-US" dirty="0" smtClean="0"/>
              <a:t>数据，不太确定横坐标数值的含义。如右图，可见</a:t>
            </a:r>
            <a:r>
              <a:rPr lang="en-US" altLang="zh-CN" dirty="0" smtClean="0"/>
              <a:t>BATMAN</a:t>
            </a:r>
            <a:r>
              <a:rPr lang="zh-CN" altLang="en-US" dirty="0" smtClean="0"/>
              <a:t>使用激励器（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报道，应与</a:t>
            </a:r>
            <a:r>
              <a:rPr lang="en-US" altLang="zh-CN" dirty="0" smtClean="0"/>
              <a:t>2009Mcneely</a:t>
            </a:r>
            <a:r>
              <a:rPr lang="zh-CN" altLang="en-US" dirty="0" smtClean="0"/>
              <a:t>一致）轴向尺寸与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2021Z</a:t>
            </a:r>
            <a:r>
              <a:rPr lang="zh-CN" altLang="en-US" dirty="0" smtClean="0"/>
              <a:t>）基本一致。如果认为</a:t>
            </a:r>
            <a:r>
              <a:rPr lang="en-US" altLang="zh-CN" dirty="0" smtClean="0"/>
              <a:t>2011M-fig11</a:t>
            </a:r>
            <a:r>
              <a:rPr lang="zh-CN" altLang="en-US" dirty="0" smtClean="0"/>
              <a:t>中阴影区域长度</a:t>
            </a:r>
            <a:r>
              <a:rPr lang="en-US" altLang="zh-CN" dirty="0"/>
              <a:t>8cm</a:t>
            </a:r>
            <a:r>
              <a:rPr lang="zh-CN" altLang="en-US" dirty="0" smtClean="0"/>
              <a:t>就是线圈长度，大致符合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的线圈长度（约</a:t>
            </a:r>
            <a:r>
              <a:rPr lang="en-US" altLang="zh-CN" dirty="0" smtClean="0"/>
              <a:t>1.2*6=7.2cm</a:t>
            </a:r>
            <a:r>
              <a:rPr lang="zh-CN" altLang="en-US" dirty="0" smtClean="0"/>
              <a:t>）。但这样一来，</a:t>
            </a:r>
            <a:r>
              <a:rPr lang="en-US" altLang="zh-CN" dirty="0"/>
              <a:t> 2011M-fig11</a:t>
            </a:r>
            <a:r>
              <a:rPr lang="zh-CN" altLang="en-US" dirty="0" smtClean="0"/>
              <a:t>中在</a:t>
            </a:r>
            <a:r>
              <a:rPr lang="en-US" altLang="zh-CN" dirty="0" smtClean="0"/>
              <a:t>z=4cm</a:t>
            </a:r>
            <a:r>
              <a:rPr lang="zh-CN" altLang="en-US" dirty="0" smtClean="0"/>
              <a:t>测到的点几何位置会在</a:t>
            </a:r>
            <a:r>
              <a:rPr lang="en-US" altLang="zh-CN" dirty="0" smtClean="0"/>
              <a:t>DP</a:t>
            </a:r>
            <a:r>
              <a:rPr lang="zh-CN" altLang="en-US" dirty="0" smtClean="0"/>
              <a:t>内，而图中背板位置也超出了实际激励器背板位置。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结合仿真数据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杨景涵参考2015</a:t>
            </a:r>
            <a:r>
              <a:rPr lang="zh-CN" altLang="en-US" dirty="0" smtClean="0"/>
              <a:t>Lishev设置</a:t>
            </a:r>
            <a:r>
              <a:rPr lang="zh-CN" altLang="en-US" dirty="0"/>
              <a:t>了超高斯分布的功率密度，对小源流体仿真得到轴向分布。可见，当令仿真与</a:t>
            </a:r>
            <a:r>
              <a:rPr lang="en-US" altLang="zh-CN" dirty="0"/>
              <a:t>2009McNeely fig11</a:t>
            </a:r>
            <a:r>
              <a:rPr lang="zh-CN" altLang="en-US" dirty="0"/>
              <a:t>二者线圈范围相近，分布</a:t>
            </a:r>
            <a:r>
              <a:rPr lang="zh-CN" altLang="en-US" dirty="0" smtClean="0"/>
              <a:t>相似。</a:t>
            </a:r>
            <a:endParaRPr lang="en-US" altLang="zh-CN" dirty="0" smtClean="0"/>
          </a:p>
          <a:p>
            <a:r>
              <a:rPr lang="zh-CN" altLang="en-US" dirty="0" smtClean="0"/>
              <a:t>因此忽略</a:t>
            </a:r>
            <a:r>
              <a:rPr lang="en-US" altLang="zh-CN" dirty="0" smtClean="0"/>
              <a:t>2009McNeely fig11</a:t>
            </a:r>
            <a:r>
              <a:rPr lang="zh-CN" altLang="en-US" dirty="0" smtClean="0"/>
              <a:t>横坐标数值，只参考形状</a:t>
            </a:r>
            <a:endParaRPr lang="zh-CN" altLang="en-US" dirty="0"/>
          </a:p>
        </p:txBody>
      </p:sp>
      <p:sp>
        <p:nvSpPr>
          <p:cNvPr id="137" name="文本框 136"/>
          <p:cNvSpPr txBox="1"/>
          <p:nvPr/>
        </p:nvSpPr>
        <p:spPr>
          <a:xfrm>
            <a:off x="6864843" y="86394"/>
            <a:ext cx="33642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相对于</a:t>
            </a:r>
            <a:r>
              <a:rPr lang="en-US" altLang="zh-CN" dirty="0" smtClean="0"/>
              <a:t>BATMAN</a:t>
            </a:r>
            <a:r>
              <a:rPr lang="zh-CN" altLang="en-US" dirty="0" smtClean="0"/>
              <a:t>激励器长度可能减小了，于是线圈与</a:t>
            </a:r>
            <a:r>
              <a:rPr lang="en-US" altLang="zh-CN" dirty="0" smtClean="0"/>
              <a:t>FS</a:t>
            </a:r>
            <a:r>
              <a:rPr lang="zh-CN" altLang="en-US" dirty="0" smtClean="0"/>
              <a:t>背板间距减小。见右下，小源激励器长度</a:t>
            </a:r>
            <a:r>
              <a:rPr lang="en-US" altLang="zh-CN" dirty="0" smtClean="0"/>
              <a:t>0.18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BUG</a:t>
            </a:r>
            <a:r>
              <a:rPr lang="zh-CN" altLang="en-US" dirty="0" smtClean="0"/>
              <a:t>激励器长度</a:t>
            </a:r>
            <a:r>
              <a:rPr lang="en-US" altLang="zh-CN" dirty="0" smtClean="0"/>
              <a:t>0.172</a:t>
            </a:r>
            <a:r>
              <a:rPr lang="zh-CN" altLang="en-US" dirty="0" smtClean="0"/>
              <a:t>，但这样一对比二者线圈中心位置相差较大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于是考虑让二者线圈中心重合，几何则只考虑</a:t>
            </a:r>
            <a:r>
              <a:rPr lang="en-US" altLang="zh-CN" dirty="0" smtClean="0"/>
              <a:t>scaling</a:t>
            </a:r>
            <a:r>
              <a:rPr lang="zh-CN" altLang="en-US" dirty="0" smtClean="0"/>
              <a:t>关系。如右上，小源仿真几何模型中 线圈前长度</a:t>
            </a:r>
            <a:r>
              <a:rPr lang="en-US" altLang="zh-CN" dirty="0" smtClean="0"/>
              <a:t>:</a:t>
            </a:r>
            <a:r>
              <a:rPr lang="zh-CN" altLang="en-US" dirty="0" smtClean="0"/>
              <a:t>线圈长度</a:t>
            </a:r>
            <a:r>
              <a:rPr lang="en-US" altLang="zh-CN" dirty="0" smtClean="0"/>
              <a:t>:</a:t>
            </a:r>
            <a:r>
              <a:rPr lang="zh-CN" altLang="en-US" dirty="0" smtClean="0"/>
              <a:t>线圈后长度约为</a:t>
            </a:r>
            <a:r>
              <a:rPr lang="en-US" altLang="zh-CN" dirty="0" smtClean="0"/>
              <a:t>1:3.1:2</a:t>
            </a:r>
            <a:r>
              <a:rPr lang="zh-CN" altLang="en-US" dirty="0" smtClean="0"/>
              <a:t>，而</a:t>
            </a:r>
            <a:r>
              <a:rPr lang="en-US" altLang="zh-CN" dirty="0" smtClean="0"/>
              <a:t>BUG</a:t>
            </a:r>
            <a:r>
              <a:rPr lang="zh-CN" altLang="en-US" dirty="0"/>
              <a:t>几何</a:t>
            </a:r>
            <a:r>
              <a:rPr lang="zh-CN" altLang="en-US" dirty="0" smtClean="0"/>
              <a:t>尺寸中 </a:t>
            </a:r>
            <a:r>
              <a:rPr lang="en-US" altLang="zh-CN" dirty="0" smtClean="0"/>
              <a:t>FS</a:t>
            </a:r>
            <a:r>
              <a:rPr lang="zh-CN" altLang="en-US" dirty="0" smtClean="0"/>
              <a:t>背板到线圈距离</a:t>
            </a:r>
            <a:r>
              <a:rPr lang="en-US" altLang="zh-CN" dirty="0" smtClean="0"/>
              <a:t>:</a:t>
            </a:r>
            <a:r>
              <a:rPr lang="zh-CN" altLang="en-US" dirty="0" smtClean="0"/>
              <a:t>线圈长度</a:t>
            </a:r>
            <a:r>
              <a:rPr lang="en-US" altLang="zh-CN" dirty="0" smtClean="0"/>
              <a:t>:</a:t>
            </a:r>
            <a:r>
              <a:rPr lang="zh-CN" altLang="en-US" dirty="0" smtClean="0"/>
              <a:t>线圈到</a:t>
            </a:r>
            <a:r>
              <a:rPr lang="en-US" altLang="zh-CN" dirty="0" smtClean="0"/>
              <a:t>FS</a:t>
            </a:r>
            <a:r>
              <a:rPr lang="zh-CN" altLang="en-US" dirty="0" smtClean="0"/>
              <a:t>筒出口距离也约为</a:t>
            </a:r>
            <a:r>
              <a:rPr lang="en-US" altLang="zh-CN" dirty="0" smtClean="0"/>
              <a:t>1:3.1:2</a:t>
            </a:r>
            <a:r>
              <a:rPr lang="zh-CN" altLang="en-US" dirty="0"/>
              <a:t>，</a:t>
            </a:r>
            <a:r>
              <a:rPr lang="zh-CN" altLang="en-US" dirty="0" smtClean="0"/>
              <a:t>使用该几何</a:t>
            </a:r>
            <a:r>
              <a:rPr lang="en-US" altLang="zh-CN" dirty="0"/>
              <a:t>scaling</a:t>
            </a:r>
            <a:r>
              <a:rPr lang="zh-CN" altLang="en-US" dirty="0" smtClean="0"/>
              <a:t>关系来假设</a:t>
            </a:r>
            <a:r>
              <a:rPr lang="en-US" altLang="zh-CN" dirty="0" smtClean="0"/>
              <a:t>BUG</a:t>
            </a:r>
            <a:r>
              <a:rPr lang="zh-CN" altLang="en-US" dirty="0" smtClean="0"/>
              <a:t>轴向</a:t>
            </a:r>
            <a:r>
              <a:rPr lang="en-US" altLang="zh-CN" dirty="0" smtClean="0"/>
              <a:t>ne</a:t>
            </a:r>
            <a:r>
              <a:rPr lang="zh-CN" altLang="en-US" dirty="0" smtClean="0"/>
              <a:t>分布。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综上，</a:t>
            </a:r>
            <a:r>
              <a:rPr lang="en-US" altLang="zh-CN" dirty="0" smtClean="0"/>
              <a:t>BUG</a:t>
            </a:r>
            <a:r>
              <a:rPr lang="zh-CN" altLang="en-US" dirty="0" smtClean="0"/>
              <a:t>从</a:t>
            </a:r>
            <a:r>
              <a:rPr lang="en-US" altLang="zh-CN" dirty="0" smtClean="0"/>
              <a:t>FS</a:t>
            </a:r>
            <a:r>
              <a:rPr lang="zh-CN" altLang="en-US" dirty="0" smtClean="0"/>
              <a:t>背板到</a:t>
            </a:r>
            <a:r>
              <a:rPr lang="en-US" altLang="zh-CN" dirty="0" smtClean="0"/>
              <a:t>FS</a:t>
            </a:r>
            <a:r>
              <a:rPr lang="zh-CN" altLang="en-US" dirty="0" smtClean="0"/>
              <a:t>筒出口位置等离子体（长度</a:t>
            </a:r>
            <a:r>
              <a:rPr lang="en-US" altLang="zh-CN" dirty="0" smtClean="0"/>
              <a:t>131mm</a:t>
            </a:r>
            <a:r>
              <a:rPr lang="zh-CN" altLang="en-US" dirty="0" smtClean="0"/>
              <a:t>）使用</a:t>
            </a:r>
            <a:r>
              <a:rPr lang="en-US" altLang="zh-CN" dirty="0" err="1" smtClean="0"/>
              <a:t>minisource_YJH.mph</a:t>
            </a:r>
            <a:r>
              <a:rPr lang="zh-CN" altLang="en-US" dirty="0" smtClean="0"/>
              <a:t>中激励器中</a:t>
            </a:r>
            <a:r>
              <a:rPr lang="en-US" altLang="zh-CN" dirty="0" smtClean="0"/>
              <a:t>ne</a:t>
            </a:r>
            <a:r>
              <a:rPr lang="zh-CN" altLang="en-US" dirty="0" smtClean="0"/>
              <a:t>轴向分布数据，对应于</a:t>
            </a:r>
            <a:r>
              <a:rPr lang="en-US" altLang="zh-CN" dirty="0" smtClean="0"/>
              <a:t>2009McNeely fig11</a:t>
            </a:r>
            <a:r>
              <a:rPr lang="zh-CN" altLang="en-US" dirty="0" smtClean="0"/>
              <a:t>中</a:t>
            </a:r>
            <a:r>
              <a:rPr lang="en-US" altLang="zh-CN" dirty="0" smtClean="0"/>
              <a:t>z=4-27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6647" y="-478088"/>
            <a:ext cx="5565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nonuniform_dist.</a:t>
            </a:r>
            <a:r>
              <a:rPr lang="zh-CN" altLang="en-US" dirty="0" smtClean="0"/>
              <a:t>m</a:t>
            </a:r>
            <a:r>
              <a:rPr lang="en-US" altLang="zh-CN" dirty="0" smtClean="0"/>
              <a:t>/</a:t>
            </a:r>
            <a:r>
              <a:rPr lang="en-US" altLang="zh-CN" dirty="0" err="1"/>
              <a:t>nonuniform_dist.get_ne_z_Tandem</a:t>
            </a:r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493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411" y="0"/>
            <a:ext cx="4584589" cy="35847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5301" y="510363"/>
            <a:ext cx="69962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minisource_YJH.mph</a:t>
            </a:r>
            <a:r>
              <a:rPr lang="zh-CN" altLang="en-US" dirty="0" smtClean="0"/>
              <a:t>在径向不同位置处的</a:t>
            </a:r>
            <a:r>
              <a:rPr lang="en-US" altLang="zh-CN" dirty="0" smtClean="0"/>
              <a:t>ne</a:t>
            </a:r>
            <a:r>
              <a:rPr lang="zh-CN" altLang="en-US" dirty="0" smtClean="0"/>
              <a:t>轴向分布形状是一致的，如右图所示。因此，使用中轴线上分布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Matlab</a:t>
            </a:r>
            <a:r>
              <a:rPr lang="en-US" altLang="zh-CN" dirty="0" smtClean="0"/>
              <a:t> – SAD code</a:t>
            </a:r>
            <a:r>
              <a:rPr lang="zh-CN" altLang="en-US" dirty="0" smtClean="0"/>
              <a:t>中 </a:t>
            </a:r>
            <a:r>
              <a:rPr lang="en-US" altLang="zh-CN" dirty="0" err="1" smtClean="0"/>
              <a:t>test_get_Tandem_nonuniform_plasma.m</a:t>
            </a:r>
            <a:endParaRPr lang="en-US" altLang="zh-CN" dirty="0"/>
          </a:p>
          <a:p>
            <a:r>
              <a:rPr lang="zh-CN" altLang="en-US" dirty="0" smtClean="0"/>
              <a:t>可见不同运行参数下实验数据得到的归一化分布形状接近，峰值位置略有不同。</a:t>
            </a:r>
            <a:r>
              <a:rPr lang="en-US" altLang="zh-CN" dirty="0"/>
              <a:t> </a:t>
            </a:r>
            <a:r>
              <a:rPr lang="en-US" altLang="zh-CN" dirty="0" err="1" smtClean="0"/>
              <a:t>nonuniform_dist</a:t>
            </a:r>
            <a:r>
              <a:rPr lang="en-US" altLang="zh-CN" dirty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中实现的实验</a:t>
            </a:r>
            <a:r>
              <a:rPr lang="en-US" altLang="zh-CN" dirty="0" smtClean="0"/>
              <a:t>ref</a:t>
            </a:r>
            <a:r>
              <a:rPr lang="zh-CN" altLang="en-US" dirty="0" smtClean="0"/>
              <a:t>分布和仿真数据拟合分布基本一致，符合预期。</a:t>
            </a:r>
            <a:endParaRPr lang="en-US" altLang="zh-CN" dirty="0" smtClean="0"/>
          </a:p>
          <a:p>
            <a:r>
              <a:rPr lang="zh-CN" altLang="en-US" dirty="0" smtClean="0"/>
              <a:t>综上，由小源流体仿真</a:t>
            </a:r>
            <a:r>
              <a:rPr lang="en-US" altLang="zh-CN" dirty="0" smtClean="0"/>
              <a:t>-YJH</a:t>
            </a:r>
            <a:r>
              <a:rPr lang="zh-CN" altLang="en-US" dirty="0" smtClean="0"/>
              <a:t>得到的不均匀分布拟合表达式是可用的。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BUG</a:t>
            </a:r>
            <a:r>
              <a:rPr lang="zh-CN" altLang="en-US" dirty="0" smtClean="0"/>
              <a:t>总长度</a:t>
            </a:r>
            <a:r>
              <a:rPr lang="en-US" altLang="zh-CN" dirty="0" smtClean="0"/>
              <a:t>131</a:t>
            </a:r>
            <a:r>
              <a:rPr lang="zh-CN" altLang="en-US" dirty="0" smtClean="0"/>
              <a:t>，线圈长</a:t>
            </a:r>
            <a:r>
              <a:rPr lang="en-US" altLang="zh-CN" dirty="0" smtClean="0"/>
              <a:t>80</a:t>
            </a:r>
            <a:r>
              <a:rPr lang="zh-CN" altLang="en-US" dirty="0" smtClean="0"/>
              <a:t>，则以</a:t>
            </a:r>
            <a:r>
              <a:rPr lang="en-US" altLang="zh-CN" dirty="0" smtClean="0"/>
              <a:t>20/20+80/2,20+80</a:t>
            </a:r>
            <a:r>
              <a:rPr lang="zh-CN" altLang="en-US" dirty="0" smtClean="0"/>
              <a:t>三个点在轴向上分四段，取平均，得到近似离散分布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此外，由</a:t>
            </a:r>
            <a:r>
              <a:rPr lang="en-US" altLang="zh-CN" dirty="0"/>
              <a:t>2009McNeely </a:t>
            </a:r>
            <a:r>
              <a:rPr lang="en-US" altLang="zh-CN" dirty="0" smtClean="0"/>
              <a:t>fig11a</a:t>
            </a:r>
            <a:r>
              <a:rPr lang="zh-CN" altLang="en-US" dirty="0" smtClean="0"/>
              <a:t>可见，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数值</a:t>
            </a:r>
            <a:endParaRPr lang="en-US" altLang="zh-CN" dirty="0" smtClean="0"/>
          </a:p>
          <a:p>
            <a:r>
              <a:rPr lang="zh-CN" altLang="en-US" dirty="0" smtClean="0"/>
              <a:t>变化范围较小，则近似为均匀分布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可见两子线圈面对的负载会有一定不同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2021Zielke</a:t>
            </a:r>
            <a:r>
              <a:rPr lang="zh-CN" altLang="en-US" dirty="0"/>
              <a:t>中</a:t>
            </a:r>
            <a:r>
              <a:rPr lang="en-US" altLang="zh-CN" dirty="0"/>
              <a:t>BUG</a:t>
            </a:r>
            <a:r>
              <a:rPr lang="zh-CN" altLang="en-US" dirty="0"/>
              <a:t>激励器</a:t>
            </a:r>
            <a:r>
              <a:rPr lang="en-US" altLang="zh-CN" dirty="0"/>
              <a:t>z=65mm</a:t>
            </a:r>
            <a:r>
              <a:rPr lang="zh-CN" altLang="en-US" dirty="0" smtClean="0"/>
              <a:t>处</a:t>
            </a:r>
            <a:endParaRPr lang="en-US" altLang="zh-CN" dirty="0" smtClean="0"/>
          </a:p>
          <a:p>
            <a:r>
              <a:rPr lang="zh-CN" altLang="en-US" dirty="0" smtClean="0"/>
              <a:t>测</a:t>
            </a:r>
            <a:r>
              <a:rPr lang="zh-CN" altLang="en-US" dirty="0"/>
              <a:t>得绝对值，与上文分布，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r>
              <a:rPr lang="zh-CN" altLang="en-US" dirty="0" smtClean="0"/>
              <a:t>不</a:t>
            </a:r>
            <a:r>
              <a:rPr lang="zh-CN" altLang="en-US" dirty="0"/>
              <a:t>均匀分布的电磁</a:t>
            </a:r>
            <a:r>
              <a:rPr lang="zh-CN" altLang="en-US" dirty="0" smtClean="0"/>
              <a:t>参数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2" y="3819392"/>
            <a:ext cx="4055998" cy="30386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597" y="3637320"/>
            <a:ext cx="4299033" cy="32206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5301" y="-134671"/>
            <a:ext cx="417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test_get_Tandem_nonuniform_plasma.m</a:t>
            </a:r>
          </a:p>
        </p:txBody>
      </p:sp>
      <p:sp>
        <p:nvSpPr>
          <p:cNvPr id="3" name="矩形 2"/>
          <p:cNvSpPr/>
          <p:nvPr/>
        </p:nvSpPr>
        <p:spPr>
          <a:xfrm>
            <a:off x="8799549" y="2042195"/>
            <a:ext cx="3578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eP</a:t>
            </a:r>
            <a:r>
              <a:rPr lang="zh-CN" altLang="en-US" dirty="0"/>
              <a:t>-210607-01 双驱串并联融合\初步\初步 data.xlsx</a:t>
            </a:r>
          </a:p>
        </p:txBody>
      </p:sp>
    </p:spTree>
    <p:extLst>
      <p:ext uri="{BB962C8B-B14F-4D97-AF65-F5344CB8AC3E}">
        <p14:creationId xmlns:p14="http://schemas.microsoft.com/office/powerpoint/2010/main" val="302300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9869</TotalTime>
  <Words>2052</Words>
  <Application>Microsoft Office PowerPoint</Application>
  <PresentationFormat>宽屏</PresentationFormat>
  <Paragraphs>146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104</cp:revision>
  <dcterms:created xsi:type="dcterms:W3CDTF">2021-04-06T03:07:40Z</dcterms:created>
  <dcterms:modified xsi:type="dcterms:W3CDTF">2022-11-07T11:00:00Z</dcterms:modified>
</cp:coreProperties>
</file>